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  <p:sldMasterId id="2147483699" r:id="rId2"/>
    <p:sldMasterId id="2147483697" r:id="rId3"/>
    <p:sldMasterId id="2147483685" r:id="rId4"/>
    <p:sldMasterId id="2147483691" r:id="rId5"/>
    <p:sldMasterId id="2147483693" r:id="rId6"/>
    <p:sldMasterId id="2147483695" r:id="rId7"/>
    <p:sldMasterId id="2147483666" r:id="rId8"/>
    <p:sldMasterId id="2147483806" r:id="rId9"/>
  </p:sldMasterIdLst>
  <p:notesMasterIdLst>
    <p:notesMasterId r:id="rId27"/>
  </p:notesMasterIdLst>
  <p:handoutMasterIdLst>
    <p:handoutMasterId r:id="rId28"/>
  </p:handoutMasterIdLst>
  <p:sldIdLst>
    <p:sldId id="336" r:id="rId10"/>
    <p:sldId id="337" r:id="rId11"/>
    <p:sldId id="309" r:id="rId12"/>
    <p:sldId id="346" r:id="rId13"/>
    <p:sldId id="358" r:id="rId14"/>
    <p:sldId id="348" r:id="rId15"/>
    <p:sldId id="359" r:id="rId16"/>
    <p:sldId id="356" r:id="rId17"/>
    <p:sldId id="360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22" r:id="rId2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A54"/>
    <a:srgbClr val="FF9900"/>
    <a:srgbClr val="33CC33"/>
    <a:srgbClr val="0066FF"/>
    <a:srgbClr val="D4384E"/>
    <a:srgbClr val="ABD037"/>
    <a:srgbClr val="EBA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4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4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1E3A7A-D998-4177-A1F6-8407B1547599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336C26-A510-47D9-B07C-E7F339C4D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712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DE1ED1-0DC3-4E6F-9E19-A5545CF84450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FBC186-5664-48D8-9D7C-51234C196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47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3BB89-9CA5-454C-9443-19EDC6182F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1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38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57912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5DD564AC-059C-4CBC-AACB-E022D8B4D648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6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38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34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6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737" y="652465"/>
            <a:ext cx="5918730" cy="950559"/>
          </a:xfrm>
          <a:prstGeom prst="rect">
            <a:avLst/>
          </a:prstGeom>
        </p:spPr>
        <p:txBody>
          <a:bodyPr vert="horz"/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93738" y="1603023"/>
            <a:ext cx="59182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233203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23320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B50EC2B-BCB2-4E6E-8796-6B8D6B4257E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F75260-E4C4-44D1-8D23-6E5DED1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4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737" y="652465"/>
            <a:ext cx="5918730" cy="950559"/>
          </a:xfrm>
          <a:prstGeom prst="rect">
            <a:avLst/>
          </a:prstGeom>
        </p:spPr>
        <p:txBody>
          <a:bodyPr vert="horz"/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93738" y="1603023"/>
            <a:ext cx="59182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5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737" y="652465"/>
            <a:ext cx="5918730" cy="950559"/>
          </a:xfrm>
          <a:prstGeom prst="rect">
            <a:avLst/>
          </a:prstGeom>
        </p:spPr>
        <p:txBody>
          <a:bodyPr vert="horz"/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93738" y="1603023"/>
            <a:ext cx="59182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11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737" y="652465"/>
            <a:ext cx="5918730" cy="950559"/>
          </a:xfrm>
          <a:prstGeom prst="rect">
            <a:avLst/>
          </a:prstGeom>
        </p:spPr>
        <p:txBody>
          <a:bodyPr vert="horz"/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93738" y="1603023"/>
            <a:ext cx="59182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84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731" y="1455739"/>
            <a:ext cx="8229179" cy="4149725"/>
          </a:xfrm>
          <a:prstGeom prst="rect">
            <a:avLst/>
          </a:prstGeom>
        </p:spPr>
        <p:txBody>
          <a:bodyPr vert="horz"/>
          <a:lstStyle>
            <a:lvl1pPr>
              <a:defRPr sz="2800" baseline="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20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817" cy="1143000"/>
          </a:xfrm>
          <a:prstGeom prst="rect">
            <a:avLst/>
          </a:prstGeom>
        </p:spPr>
        <p:txBody>
          <a:bodyPr vert="horz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A76D-165C-4F98-8B2A-3C7CF9728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4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earningEngagement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876300"/>
            <a:ext cx="361791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earningEngagemen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931334"/>
            <a:ext cx="3617912" cy="495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827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314017"/>
            <a:ext cx="2133600" cy="364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B66EF-3763-44C9-8193-E1964FB8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81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338667"/>
            <a:ext cx="1270000" cy="1693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2" name="CorrectBarGroup"/>
          <p:cNvGrpSpPr/>
          <p:nvPr userDrawn="1"/>
        </p:nvGrpSpPr>
        <p:grpSpPr>
          <a:xfrm>
            <a:off x="1270000" y="4233333"/>
            <a:ext cx="2667000" cy="3386667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693334"/>
            <a:ext cx="7429500" cy="423333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IncorrectBarGroup"/>
          <p:cNvGrpSpPr/>
          <p:nvPr userDrawn="1"/>
        </p:nvGrpSpPr>
        <p:grpSpPr>
          <a:xfrm>
            <a:off x="4445000" y="2540000"/>
            <a:ext cx="4254500" cy="508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7789334"/>
            <a:ext cx="7429500" cy="423333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2116667"/>
            <a:ext cx="8001000" cy="5503333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2455334"/>
            <a:ext cx="762000" cy="5249333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dscience.com/index.htm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apps.nlm.nih.gov/againsttheodds/pdfs/ss/lesson_plan_science_and_society.pdf" TargetMode="Externa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shuck3351eportfolio/project-based-learning---global-infectious-diseases" TargetMode="External"/><Relationship Id="rId2" Type="http://schemas.openxmlformats.org/officeDocument/2006/relationships/hyperlink" Target="http://www.ccsdscience.com/index.html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leadingpbl.org/f/KKits+Bacteria+PBL+Lesson+Planning+Form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cobbk12.blackboard.com/webapps/portal/execute/tabs/tabAction?tab_tab_group_id=_1_1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veis.k12.wv.us/teach21/public/project/Mainmenu.cfm" TargetMode="External"/><Relationship Id="rId2" Type="http://schemas.openxmlformats.org/officeDocument/2006/relationships/hyperlink" Target="http://www.bie.org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symbaloo.com/home/mix/13eP26Yb2K" TargetMode="External"/><Relationship Id="rId5" Type="http://schemas.openxmlformats.org/officeDocument/2006/relationships/hyperlink" Target="http://www.cse.emory.edu/cases/" TargetMode="External"/><Relationship Id="rId4" Type="http://schemas.openxmlformats.org/officeDocument/2006/relationships/hyperlink" Target="http://sciencecases.lib.buffalo.edu/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4" y="376241"/>
            <a:ext cx="7058024" cy="950559"/>
          </a:xfrm>
        </p:spPr>
        <p:txBody>
          <a:bodyPr/>
          <a:lstStyle/>
          <a:p>
            <a:r>
              <a:rPr lang="en-US" sz="3600" b="1" dirty="0" smtClean="0"/>
              <a:t>Outbreak: Preventing the Spread of Infectious Disease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dirty="0">
                <a:latin typeface="Century Gothic" panose="020B0502020202020204" pitchFamily="34" charset="0"/>
              </a:rPr>
              <a:t>PBL Innovation Academy </a:t>
            </a:r>
            <a:r>
              <a:rPr lang="en-US" sz="3600" dirty="0">
                <a:latin typeface="Century Gothic" panose="020B0502020202020204" pitchFamily="34" charset="0"/>
              </a:rPr>
              <a:t/>
            </a:r>
            <a:br>
              <a:rPr lang="en-US" sz="3600" dirty="0">
                <a:latin typeface="Century Gothic" panose="020B0502020202020204" pitchFamily="34" charset="0"/>
              </a:rPr>
            </a:b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61758" y="1943538"/>
            <a:ext cx="5918200" cy="914400"/>
          </a:xfrm>
        </p:spPr>
        <p:txBody>
          <a:bodyPr/>
          <a:lstStyle/>
          <a:p>
            <a:r>
              <a:rPr lang="en-US" sz="2800" dirty="0" smtClean="0"/>
              <a:t>Tom Brown </a:t>
            </a:r>
          </a:p>
          <a:p>
            <a:r>
              <a:rPr lang="en-US" dirty="0" smtClean="0"/>
              <a:t>K-12 Science</a:t>
            </a:r>
            <a:r>
              <a:rPr lang="en-US" dirty="0"/>
              <a:t> </a:t>
            </a:r>
            <a:r>
              <a:rPr lang="en-US" dirty="0" smtClean="0"/>
              <a:t>Supervisor </a:t>
            </a:r>
          </a:p>
          <a:p>
            <a:r>
              <a:rPr lang="en-US" sz="2800" dirty="0" smtClean="0"/>
              <a:t>Michelle Mikes </a:t>
            </a:r>
          </a:p>
          <a:p>
            <a:r>
              <a:rPr lang="en-US" dirty="0"/>
              <a:t>K-12 </a:t>
            </a:r>
            <a:r>
              <a:rPr lang="en-US" dirty="0" smtClean="0"/>
              <a:t>Math Supervisor </a:t>
            </a:r>
            <a:endParaRPr lang="en-US" dirty="0"/>
          </a:p>
          <a:p>
            <a:r>
              <a:rPr lang="en-US" dirty="0" smtClean="0"/>
              <a:t>          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www.ccsdscience.com/index.html</a:t>
            </a:r>
            <a:endParaRPr lang="en-US" dirty="0" smtClean="0"/>
          </a:p>
          <a:p>
            <a:endParaRPr lang="en-US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003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528560" cy="1371600"/>
          </a:xfrm>
        </p:spPr>
        <p:txBody>
          <a:bodyPr/>
          <a:lstStyle/>
          <a:p>
            <a:r>
              <a:rPr lang="en-US" sz="4000" b="1" dirty="0"/>
              <a:t>Outbreak: Preventing the Spread of Infectious Disease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 to Consider: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PBL challenge or project idea to should be used to frame the unit?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content areas, standards, and skills will be addressed?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best-practice activities, labs, lessons can be integrated into the unit?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1371600"/>
          </a:xfrm>
        </p:spPr>
        <p:txBody>
          <a:bodyPr/>
          <a:lstStyle/>
          <a:p>
            <a:r>
              <a:rPr lang="en-US" sz="3600" dirty="0"/>
              <a:t>What PBL challenge or project idea to should be used to frame the unit?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Students will create a Public Service Announcement for the CDC regarding a “mystery” pathogen that may be a threat to the Atlanta area.  </a:t>
            </a:r>
          </a:p>
          <a:p>
            <a:r>
              <a:rPr lang="en-US" sz="2800" dirty="0" smtClean="0"/>
              <a:t>As part of this exploration, they will complete guided research activities involving viruses and bacteria and they will collect and identify microorganisms within their local environment.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1371600"/>
          </a:xfrm>
        </p:spPr>
        <p:txBody>
          <a:bodyPr/>
          <a:lstStyle/>
          <a:p>
            <a:r>
              <a:rPr lang="en-US" sz="3600" dirty="0"/>
              <a:t>What content areas, standards, and skills will be addressed?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9"/>
            <a:ext cx="7895230" cy="43735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Biology Standards: </a:t>
            </a:r>
          </a:p>
          <a:p>
            <a:pPr marL="0" indent="0">
              <a:buNone/>
            </a:pPr>
            <a:r>
              <a:rPr lang="en-US" sz="2200" b="1" dirty="0" smtClean="0"/>
              <a:t>SB3. </a:t>
            </a:r>
            <a:r>
              <a:rPr lang="en-US" sz="2200" dirty="0" smtClean="0"/>
              <a:t>Students will derive the relationship between single-celled and multi-celled organisms and the increasing complexity of systems. </a:t>
            </a:r>
          </a:p>
          <a:p>
            <a:pPr marL="0" indent="0">
              <a:buNone/>
            </a:pPr>
            <a:r>
              <a:rPr lang="en-US" sz="2200" dirty="0" smtClean="0"/>
              <a:t>b. Compare how structures and function vary between the six kingdoms</a:t>
            </a:r>
          </a:p>
          <a:p>
            <a:pPr marL="0" indent="0">
              <a:buNone/>
            </a:pPr>
            <a:r>
              <a:rPr lang="en-US" sz="2200" dirty="0" smtClean="0"/>
              <a:t>d. Compare and contrast viruses with living organisms </a:t>
            </a:r>
          </a:p>
          <a:p>
            <a:pPr marL="0" indent="0">
              <a:buNone/>
            </a:pPr>
            <a:r>
              <a:rPr lang="en-US" sz="2200" b="1" dirty="0" smtClean="0"/>
              <a:t>SB5. </a:t>
            </a:r>
            <a:r>
              <a:rPr lang="en-US" sz="2200" dirty="0" smtClean="0"/>
              <a:t>Students will evaluate the role of natural selection in the development of the theory of evolution. </a:t>
            </a:r>
          </a:p>
          <a:p>
            <a:pPr marL="0" indent="0">
              <a:buNone/>
            </a:pPr>
            <a:r>
              <a:rPr lang="en-US" sz="2200" dirty="0" smtClean="0"/>
              <a:t>d. Relate natural selection to changes in organisms </a:t>
            </a:r>
          </a:p>
          <a:p>
            <a:pPr marL="0" indent="0">
              <a:buNone/>
            </a:pPr>
            <a:r>
              <a:rPr lang="en-US" sz="2200" dirty="0" smtClean="0"/>
              <a:t>e. Recognize the role of evolution to biological resistance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1371600"/>
          </a:xfrm>
        </p:spPr>
        <p:txBody>
          <a:bodyPr/>
          <a:lstStyle/>
          <a:p>
            <a:r>
              <a:rPr lang="en-US" sz="3600" dirty="0"/>
              <a:t>What content areas, standards, and skills will be addressed?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Algebra I Unit </a:t>
            </a:r>
            <a:r>
              <a:rPr lang="en-US" sz="2000" b="1" dirty="0" smtClean="0"/>
              <a:t>4: </a:t>
            </a:r>
          </a:p>
          <a:p>
            <a:r>
              <a:rPr lang="en-US" sz="2000" b="1" dirty="0" smtClean="0"/>
              <a:t>Modeling </a:t>
            </a:r>
            <a:r>
              <a:rPr lang="en-US" sz="2000" b="1" dirty="0"/>
              <a:t>&amp; Analyzing Exponential </a:t>
            </a:r>
            <a:r>
              <a:rPr lang="en-US" sz="2000" b="1" dirty="0" smtClean="0"/>
              <a:t>Functions</a:t>
            </a:r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dirty="0"/>
              <a:t>Standards:</a:t>
            </a:r>
          </a:p>
          <a:p>
            <a:r>
              <a:rPr lang="en-US" sz="2000" b="1" dirty="0"/>
              <a:t>MCC9-12.A.CED.2 Create linear, quadratic, and exponential equations in two or more variables to represent relationships between quantities; graph equations on coordinate axes with labels and scales. </a:t>
            </a:r>
            <a:endParaRPr lang="en-US" sz="2000" b="1" dirty="0" smtClean="0"/>
          </a:p>
          <a:p>
            <a:r>
              <a:rPr lang="en-US" sz="2000" b="1" dirty="0" smtClean="0"/>
              <a:t>MCC9-12.F.IF.7e</a:t>
            </a:r>
            <a:r>
              <a:rPr lang="en-US" sz="2000" dirty="0" smtClean="0"/>
              <a:t> </a:t>
            </a:r>
            <a:r>
              <a:rPr lang="en-US" sz="2000" dirty="0"/>
              <a:t>Graph exponential functions, showing intercepts and end behavior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164287" cy="1371600"/>
          </a:xfrm>
        </p:spPr>
        <p:txBody>
          <a:bodyPr/>
          <a:lstStyle/>
          <a:p>
            <a:r>
              <a:rPr lang="en-US" sz="3600" dirty="0"/>
              <a:t>What best-practice activities, labs, lessons can be integrated into the unit?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9"/>
            <a:ext cx="7620000" cy="4601845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/>
              <a:t>Growth of Bacteria Lab </a:t>
            </a:r>
            <a:endParaRPr lang="en-US" sz="2800" dirty="0" smtClean="0"/>
          </a:p>
          <a:p>
            <a:r>
              <a:rPr lang="en-US" sz="2800" dirty="0"/>
              <a:t>The Bean Activity: Simulating Exponential Growth </a:t>
            </a:r>
          </a:p>
          <a:p>
            <a:r>
              <a:rPr lang="en-US" sz="2800" dirty="0" smtClean="0"/>
              <a:t>Disease Prevention Activity: Zombie Outbreak </a:t>
            </a:r>
          </a:p>
          <a:p>
            <a:r>
              <a:rPr lang="en-US" sz="2800" dirty="0" smtClean="0"/>
              <a:t>Preventing the Spread of Disease Simulation </a:t>
            </a:r>
          </a:p>
          <a:p>
            <a:r>
              <a:rPr lang="en-US" sz="2800" dirty="0" smtClean="0"/>
              <a:t>Local Food Inspections: How Did Your Favorite Restaurant Rate?  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1371600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Science and Society: Preventing the Spread of Disease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519" y="1367247"/>
            <a:ext cx="7620000" cy="554366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 Excellent Lessons that focus on the spread of infectious disease.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Simulation Activity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Case Study Exploration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Source</a:t>
            </a:r>
            <a:r>
              <a:rPr lang="en-US" sz="1400" dirty="0"/>
              <a:t>: http://apps.nlm.nih.gov/againsttheodds/pdfs/ss/lesson_plan_science_and_society.pdf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942" y="3237013"/>
            <a:ext cx="6902258" cy="297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068491" cy="1371600"/>
          </a:xfrm>
        </p:spPr>
        <p:txBody>
          <a:bodyPr/>
          <a:lstStyle/>
          <a:p>
            <a:r>
              <a:rPr lang="en-US" sz="4000" dirty="0" smtClean="0"/>
              <a:t>Infectious Disease PBL </a:t>
            </a:r>
            <a:r>
              <a:rPr lang="en-US" sz="4000" dirty="0"/>
              <a:t>Resources</a:t>
            </a:r>
            <a:br>
              <a:rPr lang="en-US" sz="4000" dirty="0"/>
            </a:b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www.ccsdscience.com/index.html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3061"/>
            <a:ext cx="7620000" cy="4373563"/>
          </a:xfrm>
        </p:spPr>
        <p:txBody>
          <a:bodyPr/>
          <a:lstStyle/>
          <a:p>
            <a:pPr marL="0" indent="0">
              <a:buNone/>
            </a:pPr>
            <a:endParaRPr lang="en-US" u="sng" dirty="0" smtClean="0">
              <a:hlinkClick r:id="rId3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3"/>
              </a:rPr>
              <a:t>Project-based </a:t>
            </a:r>
            <a:r>
              <a:rPr lang="en-US" u="sng" dirty="0">
                <a:hlinkClick r:id="rId3"/>
              </a:rPr>
              <a:t>Learning – Preventing an “Outbreak</a:t>
            </a:r>
            <a:r>
              <a:rPr lang="en-US" u="sng" dirty="0" smtClean="0">
                <a:hlinkClick r:id="rId3"/>
              </a:rPr>
              <a:t>”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4"/>
              </a:rPr>
              <a:t>Infectious Diseases (Kara Kits)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Infection Control to Prevent Illness and Analyzing Exponential Functions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1800" dirty="0" smtClean="0"/>
              <a:t>(complete unit integrating Anatomy and Physiology, Mathematics,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and Healthcare Science) 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072" y="-15927"/>
            <a:ext cx="6357581" cy="1371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SUGGESTIONS</a:t>
            </a:r>
            <a:endParaRPr lang="en-US" sz="60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778" y="820001"/>
            <a:ext cx="8536675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Start small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Look for opportunities to integrate PBL into existing curriculum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Schedule frequent benchmark goals to ensure that students don’t fall behind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Collaborate with your peers – find a buddy to try it with you!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Ask for help!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Build your Professional Learning Network (PLN)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</a:rPr>
              <a:t>tart with Twitter - </a:t>
            </a:r>
            <a:r>
              <a:rPr lang="en-US" dirty="0">
                <a:latin typeface="Century Gothic" panose="020B0502020202020204" pitchFamily="34" charset="0"/>
              </a:rPr>
              <a:t>Checkout #PBL, @</a:t>
            </a:r>
            <a:r>
              <a:rPr lang="en-US" dirty="0" err="1">
                <a:latin typeface="Century Gothic" panose="020B0502020202020204" pitchFamily="34" charset="0"/>
              </a:rPr>
              <a:t>BIEpbl</a:t>
            </a:r>
            <a:endParaRPr lang="en-US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#</a:t>
            </a:r>
            <a:r>
              <a:rPr lang="en-US" dirty="0" err="1" smtClean="0">
                <a:latin typeface="Century Gothic" panose="020B0502020202020204" pitchFamily="34" charset="0"/>
              </a:rPr>
              <a:t>stemcobb</a:t>
            </a:r>
            <a:r>
              <a:rPr lang="en-US" dirty="0" smtClean="0">
                <a:latin typeface="Century Gothic" panose="020B0502020202020204" pitchFamily="34" charset="0"/>
              </a:rPr>
              <a:t>, #</a:t>
            </a:r>
            <a:r>
              <a:rPr lang="en-US" dirty="0" err="1" smtClean="0">
                <a:latin typeface="Century Gothic" panose="020B0502020202020204" pitchFamily="34" charset="0"/>
              </a:rPr>
              <a:t>pblchat</a:t>
            </a:r>
            <a:r>
              <a:rPr lang="en-US" dirty="0" smtClean="0">
                <a:latin typeface="Century Gothic" panose="020B0502020202020204" pitchFamily="34" charset="0"/>
              </a:rPr>
              <a:t>                                     #</a:t>
            </a:r>
            <a:r>
              <a:rPr lang="en-US" dirty="0" err="1" smtClean="0">
                <a:latin typeface="Century Gothic" panose="020B0502020202020204" pitchFamily="34" charset="0"/>
              </a:rPr>
              <a:t>Deeperlearning</a:t>
            </a:r>
            <a:r>
              <a:rPr lang="en-US" dirty="0" smtClean="0">
                <a:latin typeface="Century Gothic" panose="020B0502020202020204" pitchFamily="34" charset="0"/>
              </a:rPr>
              <a:t>,                                             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2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839" y="1072562"/>
            <a:ext cx="8229179" cy="4149725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Introduce </a:t>
            </a:r>
            <a:r>
              <a:rPr lang="en-US" sz="3200" dirty="0" smtClean="0"/>
              <a:t>Cobb PBL Template </a:t>
            </a:r>
          </a:p>
          <a:p>
            <a:r>
              <a:rPr lang="en-US" sz="3200" dirty="0"/>
              <a:t>Spotlight Cobb PBL </a:t>
            </a:r>
            <a:r>
              <a:rPr lang="en-US" sz="3200" dirty="0" smtClean="0"/>
              <a:t>resources</a:t>
            </a:r>
          </a:p>
          <a:p>
            <a:r>
              <a:rPr lang="en-US" sz="3200" dirty="0" smtClean="0"/>
              <a:t>Showcase model of Infectious Disease PBL </a:t>
            </a:r>
          </a:p>
          <a:p>
            <a:r>
              <a:rPr lang="en-US" sz="3200" dirty="0" smtClean="0"/>
              <a:t>Spotlight Cobb PBL resources</a:t>
            </a:r>
          </a:p>
          <a:p>
            <a:r>
              <a:rPr lang="en-US" sz="3200" dirty="0" smtClean="0"/>
              <a:t>Networking and collaboration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entury Gothic" panose="020B0502020202020204" pitchFamily="34" charset="0"/>
              </a:rPr>
              <a:t>Goals for this session </a:t>
            </a:r>
            <a:endParaRPr lang="en-US" sz="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719"/>
            <a:ext cx="9144000" cy="1371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Characteristics of PBL Learning….</a:t>
            </a:r>
            <a:endParaRPr lang="en-US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64398"/>
            <a:ext cx="8747760" cy="39624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Focused on open-ended question or problem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Provide students with opportunities to apply of content and skills to the real-world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Build 21</a:t>
            </a:r>
            <a:r>
              <a:rPr lang="en-US" sz="25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</a:t>
            </a:r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Century skills of creativity, communication, collaboration, critical thinking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Enable students to “dig deeper” into concepts using a multifaceted integrated </a:t>
            </a:r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approach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Emphasize student inquiry</a:t>
            </a:r>
          </a:p>
        </p:txBody>
      </p:sp>
    </p:spTree>
    <p:extLst>
      <p:ext uri="{BB962C8B-B14F-4D97-AF65-F5344CB8AC3E}">
        <p14:creationId xmlns:p14="http://schemas.microsoft.com/office/powerpoint/2010/main" val="9076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365760"/>
            <a:ext cx="6849291" cy="1127760"/>
          </a:xfrm>
        </p:spPr>
        <p:txBody>
          <a:bodyPr/>
          <a:lstStyle/>
          <a:p>
            <a:r>
              <a:rPr lang="en-US" b="1" dirty="0" smtClean="0"/>
              <a:t>The PBL Process</a:t>
            </a:r>
            <a:r>
              <a:rPr lang="en-US" sz="1800" b="1" dirty="0" smtClean="0"/>
              <a:t>  (Buck Institute)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22" y="1587981"/>
            <a:ext cx="5658278" cy="4843299"/>
          </a:xfrm>
        </p:spPr>
      </p:pic>
    </p:spTree>
    <p:extLst>
      <p:ext uri="{BB962C8B-B14F-4D97-AF65-F5344CB8AC3E}">
        <p14:creationId xmlns:p14="http://schemas.microsoft.com/office/powerpoint/2010/main" val="274653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Cobb PBL Framework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2" y="2004479"/>
            <a:ext cx="3944119" cy="361351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699" y="995165"/>
            <a:ext cx="3474720" cy="488061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072332" y="2306488"/>
            <a:ext cx="1132217" cy="22644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15088" y="5617989"/>
            <a:ext cx="764381" cy="348397"/>
          </a:xfrm>
          <a:prstGeom prst="ellipse">
            <a:avLst/>
          </a:prstGeom>
          <a:noFill/>
          <a:ln w="539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441960"/>
            <a:ext cx="6927669" cy="117348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Current Cobb PBL Challenges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200" dirty="0" smtClean="0">
                <a:hlinkClick r:id="rId2"/>
              </a:rPr>
              <a:t>(located in Bb at bottom of each middle school unit) 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8" y="1615440"/>
            <a:ext cx="6705680" cy="3996038"/>
          </a:xfrm>
        </p:spPr>
      </p:pic>
    </p:spTree>
    <p:extLst>
      <p:ext uri="{BB962C8B-B14F-4D97-AF65-F5344CB8AC3E}">
        <p14:creationId xmlns:p14="http://schemas.microsoft.com/office/powerpoint/2010/main" val="319919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92" y="1506343"/>
            <a:ext cx="3570258" cy="24175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Buck Institute Project Checklist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sz="900" dirty="0">
              <a:solidFill>
                <a:srgbClr val="463E37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45" y="4661919"/>
            <a:ext cx="1830727" cy="1236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23" y="980177"/>
            <a:ext cx="386187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1371600"/>
          </a:xfrm>
        </p:spPr>
        <p:txBody>
          <a:bodyPr/>
          <a:lstStyle/>
          <a:p>
            <a:r>
              <a:rPr lang="en-US" dirty="0" smtClean="0"/>
              <a:t>Alien Orphanage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B35-9E5B-4EF3-B39F-668D8FD00E9C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http://hdnatural.info/wp-content/uploads/2014/04/animated-alien-pictures-bdao3cow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834" y="1424570"/>
            <a:ext cx="2960984" cy="375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7682" y="1747653"/>
            <a:ext cx="45265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you like the most about this framework?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suggestions do you have for improvement?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Tweaking a PBL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778" y="961031"/>
            <a:ext cx="8045355" cy="4373563"/>
          </a:xfrm>
        </p:spPr>
        <p:txBody>
          <a:bodyPr/>
          <a:lstStyle/>
          <a:p>
            <a:r>
              <a:rPr lang="en-US" dirty="0" smtClean="0"/>
              <a:t>Check out already written cases posted online:</a:t>
            </a:r>
          </a:p>
          <a:p>
            <a:pPr lvl="1"/>
            <a:r>
              <a:rPr lang="en-US" sz="2400" dirty="0" smtClean="0"/>
              <a:t>The Buck Institute- </a:t>
            </a:r>
            <a:r>
              <a:rPr lang="en-US" sz="2400" dirty="0" smtClean="0">
                <a:hlinkClick r:id="rId2"/>
              </a:rPr>
              <a:t>www.bie.org</a:t>
            </a:r>
            <a:endParaRPr lang="en-US" sz="2400" dirty="0" smtClean="0"/>
          </a:p>
          <a:p>
            <a:pPr lvl="1"/>
            <a:r>
              <a:rPr lang="en-US" sz="2400" dirty="0"/>
              <a:t>WVDE-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wveis.k12.wv.us/teach21/public/project/Mainmenu.cfm</a:t>
            </a:r>
            <a:endParaRPr lang="en-US" sz="2400" dirty="0" smtClean="0"/>
          </a:p>
          <a:p>
            <a:pPr lvl="1"/>
            <a:r>
              <a:rPr lang="en-US" sz="2400" dirty="0" smtClean="0"/>
              <a:t>University </a:t>
            </a:r>
            <a:r>
              <a:rPr lang="en-US" sz="2400" dirty="0"/>
              <a:t>of Buffalo- </a:t>
            </a:r>
            <a:r>
              <a:rPr lang="en-US" sz="2400" dirty="0">
                <a:hlinkClick r:id="rId4"/>
              </a:rPr>
              <a:t>http://sciencecases.lib.buffalo.edu/cs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lvl="1"/>
            <a:r>
              <a:rPr lang="en-US" sz="2400" dirty="0" smtClean="0"/>
              <a:t>Emory </a:t>
            </a:r>
            <a:r>
              <a:rPr lang="en-US" sz="2400" dirty="0"/>
              <a:t>CASES- </a:t>
            </a:r>
            <a:r>
              <a:rPr lang="en-US" sz="2400" dirty="0">
                <a:hlinkClick r:id="rId5"/>
              </a:rPr>
              <a:t>http://www.cse.emory.edu/cases</a:t>
            </a:r>
            <a:r>
              <a:rPr lang="en-US" sz="2400" dirty="0" smtClean="0">
                <a:hlinkClick r:id="rId5"/>
              </a:rPr>
              <a:t>/</a:t>
            </a:r>
            <a:endParaRPr lang="en-US" sz="2400" dirty="0" smtClean="0"/>
          </a:p>
          <a:p>
            <a:pPr lvl="1"/>
            <a:r>
              <a:rPr lang="en-US" sz="2400" dirty="0" smtClean="0"/>
              <a:t>PBL </a:t>
            </a:r>
            <a:r>
              <a:rPr lang="en-US" sz="2400" dirty="0" err="1" smtClean="0"/>
              <a:t>Symbaloo</a:t>
            </a:r>
            <a:r>
              <a:rPr lang="en-US" sz="2400" dirty="0"/>
              <a:t>- </a:t>
            </a: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www.symbaloo.com/home/mix/13eP26Yb2K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Title">
  <a:themeElements>
    <a:clrScheme name="Learning Engagement">
      <a:dk1>
        <a:sysClr val="windowText" lastClr="000000"/>
      </a:dk1>
      <a:lt1>
        <a:srgbClr val="141313"/>
      </a:lt1>
      <a:dk2>
        <a:srgbClr val="FFFFFE"/>
      </a:dk2>
      <a:lt2>
        <a:srgbClr val="FFFFFE"/>
      </a:lt2>
      <a:accent1>
        <a:srgbClr val="F19A20"/>
      </a:accent1>
      <a:accent2>
        <a:srgbClr val="D4384E"/>
      </a:accent2>
      <a:accent3>
        <a:srgbClr val="ABD037"/>
      </a:accent3>
      <a:accent4>
        <a:srgbClr val="000000"/>
      </a:accent4>
      <a:accent5>
        <a:srgbClr val="D4384E"/>
      </a:accent5>
      <a:accent6>
        <a:srgbClr val="ABD038"/>
      </a:accent6>
      <a:hlink>
        <a:srgbClr val="D4384E"/>
      </a:hlink>
      <a:folHlink>
        <a:srgbClr val="FE9A2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8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9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Content">
  <a:themeElements>
    <a:clrScheme name="Learning Engagement">
      <a:dk1>
        <a:sysClr val="windowText" lastClr="000000"/>
      </a:dk1>
      <a:lt1>
        <a:srgbClr val="141313"/>
      </a:lt1>
      <a:dk2>
        <a:srgbClr val="FFFFFE"/>
      </a:dk2>
      <a:lt2>
        <a:srgbClr val="FFFFFE"/>
      </a:lt2>
      <a:accent1>
        <a:srgbClr val="F19A20"/>
      </a:accent1>
      <a:accent2>
        <a:srgbClr val="D4384E"/>
      </a:accent2>
      <a:accent3>
        <a:srgbClr val="ABD037"/>
      </a:accent3>
      <a:accent4>
        <a:srgbClr val="000000"/>
      </a:accent4>
      <a:accent5>
        <a:srgbClr val="D4384E"/>
      </a:accent5>
      <a:accent6>
        <a:srgbClr val="ABD038"/>
      </a:accent6>
      <a:hlink>
        <a:srgbClr val="D4384E"/>
      </a:hlink>
      <a:folHlink>
        <a:srgbClr val="FE9A2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iRespondGraphMaster">
  <a:themeElements>
    <a:clrScheme name="Learning Engagement">
      <a:dk1>
        <a:sysClr val="windowText" lastClr="000000"/>
      </a:dk1>
      <a:lt1>
        <a:srgbClr val="141313"/>
      </a:lt1>
      <a:dk2>
        <a:srgbClr val="FFFFFE"/>
      </a:dk2>
      <a:lt2>
        <a:srgbClr val="FFFFFE"/>
      </a:lt2>
      <a:accent1>
        <a:srgbClr val="F19A20"/>
      </a:accent1>
      <a:accent2>
        <a:srgbClr val="D4384E"/>
      </a:accent2>
      <a:accent3>
        <a:srgbClr val="ABD037"/>
      </a:accent3>
      <a:accent4>
        <a:srgbClr val="000000"/>
      </a:accent4>
      <a:accent5>
        <a:srgbClr val="D4384E"/>
      </a:accent5>
      <a:accent6>
        <a:srgbClr val="ABD038"/>
      </a:accent6>
      <a:hlink>
        <a:srgbClr val="D4384E"/>
      </a:hlink>
      <a:folHlink>
        <a:srgbClr val="FE9A2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613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Aharoni</vt:lpstr>
      <vt:lpstr>Arial</vt:lpstr>
      <vt:lpstr>Calibri</vt:lpstr>
      <vt:lpstr>Century Gothic</vt:lpstr>
      <vt:lpstr>News Gothic MT</vt:lpstr>
      <vt:lpstr>Times New Roman</vt:lpstr>
      <vt:lpstr>6_Title</vt:lpstr>
      <vt:lpstr>1_Custom Design</vt:lpstr>
      <vt:lpstr>Custom Design</vt:lpstr>
      <vt:lpstr>4_Title</vt:lpstr>
      <vt:lpstr>7_Title</vt:lpstr>
      <vt:lpstr>8_Title</vt:lpstr>
      <vt:lpstr>9_Title</vt:lpstr>
      <vt:lpstr>Content</vt:lpstr>
      <vt:lpstr>iRespondGraphMaster</vt:lpstr>
      <vt:lpstr>Outbreak: Preventing the Spread of Infectious Disease  PBL Innovation Academy  </vt:lpstr>
      <vt:lpstr>Goals for this session </vt:lpstr>
      <vt:lpstr>Characteristics of PBL Learning….</vt:lpstr>
      <vt:lpstr>The PBL Process  (Buck Institute) </vt:lpstr>
      <vt:lpstr>Cobb PBL Framework</vt:lpstr>
      <vt:lpstr>Current Cobb PBL Challenges (located in Bb at bottom of each middle school unit) </vt:lpstr>
      <vt:lpstr>Buck Institute Project Checklist</vt:lpstr>
      <vt:lpstr>Alien Orphanage </vt:lpstr>
      <vt:lpstr>Tweaking a PBL</vt:lpstr>
      <vt:lpstr>Outbreak: Preventing the Spread of Infectious Disease </vt:lpstr>
      <vt:lpstr>What PBL challenge or project idea to should be used to frame the unit? </vt:lpstr>
      <vt:lpstr>What content areas, standards, and skills will be addressed?  </vt:lpstr>
      <vt:lpstr>What content areas, standards, and skills will be addressed?</vt:lpstr>
      <vt:lpstr>What best-practice activities, labs, lessons can be integrated into the unit?   </vt:lpstr>
      <vt:lpstr>Science and Society: Preventing the Spread of Disease  </vt:lpstr>
      <vt:lpstr>Infectious Disease PBL Resources http://www.ccsdscience.com/index.html  </vt:lpstr>
      <vt:lpstr>SUGGESTIONS</vt:lpstr>
    </vt:vector>
  </TitlesOfParts>
  <Company>Brown Bag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template LE</dc:title>
  <dc:creator>Jennifer Gates</dc:creator>
  <cp:lastModifiedBy>Thomas Brown</cp:lastModifiedBy>
  <cp:revision>143</cp:revision>
  <cp:lastPrinted>2015-11-30T13:19:20Z</cp:lastPrinted>
  <dcterms:created xsi:type="dcterms:W3CDTF">2014-06-02T21:12:07Z</dcterms:created>
  <dcterms:modified xsi:type="dcterms:W3CDTF">2015-12-01T21:11:19Z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